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Lobster"/>
      <p:regular r:id="rId10"/>
    </p:embeddedFont>
    <p:embeddedFont>
      <p:font typeface="Pacifico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Pacifico-regular.fntdata"/><Relationship Id="rId10" Type="http://schemas.openxmlformats.org/officeDocument/2006/relationships/font" Target="fonts/Lobster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5.jpg"/><Relationship Id="rId6" Type="http://schemas.openxmlformats.org/officeDocument/2006/relationships/image" Target="../media/image3.jp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latin typeface="Pacifico"/>
                <a:ea typeface="Pacifico"/>
                <a:cs typeface="Pacifico"/>
                <a:sym typeface="Pacifico"/>
              </a:rPr>
              <a:t>Az igazi költészet</a:t>
            </a:r>
            <a:endParaRPr b="1" i="1" u="sng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691" y="27971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hu">
                <a:latin typeface="Pacifico"/>
                <a:ea typeface="Pacifico"/>
                <a:cs typeface="Pacifico"/>
                <a:sym typeface="Pacifico"/>
              </a:rPr>
              <a:t>Milyen értékeket </a:t>
            </a:r>
            <a:r>
              <a:rPr i="1" lang="hu">
                <a:latin typeface="Pacifico"/>
                <a:ea typeface="Pacifico"/>
                <a:cs typeface="Pacifico"/>
                <a:sym typeface="Pacifico"/>
              </a:rPr>
              <a:t>hordozzon egy valódi költő verse?</a:t>
            </a:r>
            <a:endParaRPr i="1"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hu" u="sng">
                <a:latin typeface="Pacifico"/>
                <a:ea typeface="Pacifico"/>
                <a:cs typeface="Pacifico"/>
                <a:sym typeface="Pacifico"/>
              </a:rPr>
              <a:t>Az elv</a:t>
            </a:r>
            <a:endParaRPr i="1" u="sng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A költészet felsőbbrendű, nem ábrázolhat jelentéktelen, hétköznapi dolgokat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Alapnak az igazságot tekintem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Elengedhetetlen a dolgok megszépítése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Így adunk </a:t>
            </a:r>
            <a:r>
              <a:rPr lang="hu">
                <a:latin typeface="Lobster"/>
                <a:ea typeface="Lobster"/>
                <a:cs typeface="Lobster"/>
                <a:sym typeface="Lobster"/>
              </a:rPr>
              <a:t>értékét az embereknek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A magyar és világirodalom legnagyobb jelentőségű alkotásainak elvét kell követni, ezek pedig minde jelentős eseményeket ábrázolnak vagy hétköznapokat kiszínezve (például Tiborc nem is létezett)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hu" u="sng">
                <a:latin typeface="Pacifico"/>
                <a:ea typeface="Pacifico"/>
                <a:cs typeface="Pacifico"/>
                <a:sym typeface="Pacifico"/>
              </a:rPr>
              <a:t>Miért éppen mo</a:t>
            </a:r>
            <a:r>
              <a:rPr i="1" lang="hu" u="sng">
                <a:latin typeface="Pacifico"/>
                <a:ea typeface="Pacifico"/>
                <a:cs typeface="Pacifico"/>
                <a:sym typeface="Pacifico"/>
              </a:rPr>
              <a:t>st?</a:t>
            </a:r>
            <a:endParaRPr i="1" u="sng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977093" y="1344547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Gustave Planche kritikáit o</a:t>
            </a:r>
            <a:r>
              <a:rPr lang="hu">
                <a:latin typeface="Lobster"/>
                <a:ea typeface="Lobster"/>
                <a:cs typeface="Lobster"/>
                <a:sym typeface="Lobster"/>
              </a:rPr>
              <a:t>lvastam igen gyakran a közelmúltban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Ez ébresztett rá, hogy mi folyik Franciaországban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Courbet festményei és Champfleury regényei minden alapelvemmel és a művészetről való összes elképzelésemmel szembemennek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A róluk szóló kritikákat olvasva eszembe jutott, hogy szükség van egy ellenpontra, még mielőtt hazánk költészetét is megfertőzi a naturalizmusnak nevezett kórság, és ragályként kezd terjedni művészeink körében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Egy vers, amely pontos útmutatást tartalmaz, talán még segíthet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hu" u="sng">
                <a:latin typeface="Pacifico"/>
                <a:ea typeface="Pacifico"/>
                <a:cs typeface="Pacifico"/>
                <a:sym typeface="Pacifico"/>
              </a:rPr>
              <a:t>A mű terve</a:t>
            </a:r>
            <a:endParaRPr i="1" u="sng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699" y="138570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Vojtinával való </a:t>
            </a:r>
            <a:r>
              <a:rPr lang="hu">
                <a:latin typeface="Lobster"/>
                <a:ea typeface="Lobster"/>
                <a:cs typeface="Lobster"/>
                <a:sym typeface="Lobster"/>
              </a:rPr>
              <a:t>találkozásom inspirált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Egy olyan vers, amelyben hosszan kifejtem, milyennek kell lennie a magyar költészeti alkotásoknak, és mi a költő feladata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Átfogó ars poetica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Lobster"/>
              <a:buChar char="●"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Tételmondata: “Költő, hazudj, de rajt’ ne fogjanak!”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511916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hu">
                <a:latin typeface="Lobster"/>
                <a:ea typeface="Lobster"/>
                <a:cs typeface="Lobster"/>
                <a:sym typeface="Lobster"/>
              </a:rPr>
              <a:t>Véleményem szerint a képe</a:t>
            </a:r>
            <a:r>
              <a:rPr lang="hu">
                <a:latin typeface="Lobster"/>
                <a:ea typeface="Lobster"/>
                <a:cs typeface="Lobster"/>
                <a:sym typeface="Lobster"/>
              </a:rPr>
              <a:t>n látható művészeti alkotások valóban művésziek, szemben holmi kötörőkről vagy alvó fonónőről készült képekkel, vagy éppen egyszerű Monlichart-i polgárokról szóló regényekkel</a:t>
            </a:r>
            <a:r>
              <a:rPr lang="hu"/>
              <a:t>.</a:t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107685">
            <a:off x="3608037" y="394944"/>
            <a:ext cx="1323463" cy="2051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524284">
            <a:off x="5541779" y="599351"/>
            <a:ext cx="3289657" cy="219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65429" y="1768937"/>
            <a:ext cx="1941657" cy="122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58625" y="2993797"/>
            <a:ext cx="1622300" cy="217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94335" y="3216641"/>
            <a:ext cx="2262701" cy="1724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